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359" r:id="rId2"/>
    <p:sldId id="357" r:id="rId3"/>
    <p:sldId id="358" r:id="rId4"/>
    <p:sldId id="380" r:id="rId5"/>
    <p:sldId id="369" r:id="rId6"/>
    <p:sldId id="360" r:id="rId7"/>
    <p:sldId id="361" r:id="rId8"/>
    <p:sldId id="363" r:id="rId9"/>
    <p:sldId id="383" r:id="rId10"/>
    <p:sldId id="365" r:id="rId11"/>
    <p:sldId id="367" r:id="rId12"/>
    <p:sldId id="366" r:id="rId13"/>
    <p:sldId id="368" r:id="rId14"/>
    <p:sldId id="372" r:id="rId15"/>
    <p:sldId id="375" r:id="rId16"/>
    <p:sldId id="373" r:id="rId17"/>
    <p:sldId id="381" r:id="rId18"/>
    <p:sldId id="377" r:id="rId19"/>
    <p:sldId id="378" r:id="rId20"/>
    <p:sldId id="382" r:id="rId21"/>
    <p:sldId id="374" r:id="rId22"/>
    <p:sldId id="379" r:id="rId23"/>
    <p:sldId id="384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8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6843" autoAdjust="0"/>
  </p:normalViewPr>
  <p:slideViewPr>
    <p:cSldViewPr>
      <p:cViewPr varScale="1">
        <p:scale>
          <a:sx n="75" d="100"/>
          <a:sy n="75" d="100"/>
        </p:scale>
        <p:origin x="1068" y="78"/>
      </p:cViewPr>
      <p:guideLst>
        <p:guide orient="horz" pos="2160"/>
        <p:guide pos="2880"/>
        <p:guide pos="8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142"/>
    </p:cViewPr>
  </p:sorterViewPr>
  <p:notesViewPr>
    <p:cSldViewPr>
      <p:cViewPr varScale="1">
        <p:scale>
          <a:sx n="40" d="100"/>
          <a:sy n="40" d="100"/>
        </p:scale>
        <p:origin x="-2347" y="-8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974473-FDE7-4236-8008-DCB4E1568875}" type="datetimeFigureOut">
              <a:rPr lang="en-GB" smtClean="0"/>
              <a:t>12/06/2015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35047C-B463-480B-8E7A-48748D743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380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5047C-B463-480B-8E7A-48748D74352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755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91BF6A-FC2E-432E-8AE1-AA8795E6BEC0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87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t="21650"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3912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79512" y="149771"/>
            <a:ext cx="8718697" cy="542925"/>
            <a:chOff x="179512" y="6165304"/>
            <a:chExt cx="8718697" cy="542925"/>
          </a:xfrm>
        </p:grpSpPr>
        <p:pic>
          <p:nvPicPr>
            <p:cNvPr id="5" name="Picture 2" descr="GEO BON Word Head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6165304"/>
              <a:ext cx="466407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06_circles_lowres"/>
            <p:cNvPicPr>
              <a:picLocks noChangeAspect="1" noChangeArrowheads="1"/>
            </p:cNvPicPr>
            <p:nvPr/>
          </p:nvPicPr>
          <p:blipFill>
            <a:blip r:embed="rId4" cstate="print">
              <a:lum contrast="10000"/>
            </a:blip>
            <a:srcRect/>
            <a:stretch>
              <a:fillRect/>
            </a:stretch>
          </p:blipFill>
          <p:spPr bwMode="auto">
            <a:xfrm>
              <a:off x="7622192" y="6186190"/>
              <a:ext cx="1276017" cy="483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95536" y="3645024"/>
            <a:ext cx="547260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10903"/>
            <a:ext cx="91440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2996952"/>
            <a:ext cx="6912768" cy="11045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9144000" cy="908720"/>
            <a:chOff x="0" y="0"/>
            <a:chExt cx="9144000" cy="908720"/>
          </a:xfrm>
          <a:solidFill>
            <a:schemeClr val="bg1"/>
          </a:solidFill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9144000" cy="9087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11"/>
            <p:cNvGrpSpPr/>
            <p:nvPr userDrawn="1"/>
          </p:nvGrpSpPr>
          <p:grpSpPr>
            <a:xfrm>
              <a:off x="179512" y="149771"/>
              <a:ext cx="8718697" cy="542925"/>
              <a:chOff x="179512" y="149771"/>
              <a:chExt cx="8718697" cy="542925"/>
            </a:xfrm>
            <a:grpFill/>
          </p:grpSpPr>
          <p:pic>
            <p:nvPicPr>
              <p:cNvPr id="14" name="Picture 2" descr="GEO BON Word Header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9512" y="149771"/>
                <a:ext cx="4664075" cy="5429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3" descr="06_circles_lowres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7622192" y="188640"/>
                <a:ext cx="1276017" cy="4831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0" name="Image 4" descr="Picture strips-5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41168"/>
            <a:ext cx="9144000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66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76064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640960" cy="5688632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rmAutofit/>
          </a:bodyPr>
          <a:lstStyle>
            <a:lvl1pPr marL="342900" indent="-342900">
              <a:buSzPct val="120000"/>
              <a:buFont typeface="Wingdings" panose="05000000000000000000" pitchFamily="2" charset="2"/>
              <a:buChar char="§"/>
              <a:defRPr sz="2400" b="1"/>
            </a:lvl1pPr>
            <a:lvl2pPr marL="742950" indent="-285750">
              <a:buSzPct val="115000"/>
              <a:buFont typeface="Arial" panose="020B0604020202020204" pitchFamily="34" charset="0"/>
              <a:buChar char="•"/>
              <a:defRPr sz="2400" b="1"/>
            </a:lvl2pPr>
            <a:lvl3pPr marL="1143000" indent="-228600">
              <a:buSzPct val="125000"/>
              <a:buFont typeface="Calibri" panose="020F0502020204030204" pitchFamily="34" charset="0"/>
              <a:buChar char="◦"/>
              <a:defRPr sz="2400" b="1"/>
            </a:lvl3pPr>
            <a:lvl4pPr>
              <a:defRPr sz="2400" b="1"/>
            </a:lvl4pPr>
            <a:lvl5pPr>
              <a:buSzPct val="90000"/>
              <a:defRPr sz="24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2" descr="GEO BON Word 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453336"/>
            <a:ext cx="3456384" cy="40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06_circles_low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525344"/>
            <a:ext cx="766231" cy="29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60432" y="6545237"/>
            <a:ext cx="648072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8D70F-A8DE-4B69-B9A5-A76FE70DFB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EO BON Word Head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453336"/>
            <a:ext cx="3456384" cy="40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06_circles_lowre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525344"/>
            <a:ext cx="766231" cy="29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60432" y="6545237"/>
            <a:ext cx="648072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8D70F-A8DE-4B69-B9A5-A76FE70DFB5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76064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4104456" cy="5688632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rmAutofit/>
          </a:bodyPr>
          <a:lstStyle>
            <a:lvl1pPr marL="342900" indent="-342900">
              <a:buSzPct val="120000"/>
              <a:buFont typeface="Wingdings" panose="05000000000000000000" pitchFamily="2" charset="2"/>
              <a:buChar char="§"/>
              <a:defRPr sz="2400" b="1"/>
            </a:lvl1pPr>
            <a:lvl2pPr marL="742950" indent="-285750">
              <a:buSzPct val="115000"/>
              <a:buFont typeface="Arial" panose="020B0604020202020204" pitchFamily="34" charset="0"/>
              <a:buChar char="•"/>
              <a:defRPr sz="2400" b="1"/>
            </a:lvl2pPr>
            <a:lvl3pPr marL="1143000" indent="-228600">
              <a:buSzPct val="125000"/>
              <a:buFont typeface="Calibri" panose="020F0502020204030204" pitchFamily="34" charset="0"/>
              <a:buChar char="◦"/>
              <a:defRPr sz="2400" b="1"/>
            </a:lvl3pPr>
            <a:lvl4pPr>
              <a:defRPr sz="2400" b="1"/>
            </a:lvl4pPr>
            <a:lvl5pPr>
              <a:buSzPct val="90000"/>
              <a:defRPr sz="24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0"/>
          </p:nvPr>
        </p:nvSpPr>
        <p:spPr>
          <a:xfrm>
            <a:off x="4716016" y="764704"/>
            <a:ext cx="4104456" cy="5688632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rmAutofit/>
          </a:bodyPr>
          <a:lstStyle>
            <a:lvl1pPr marL="342900" indent="-342900">
              <a:buSzPct val="120000"/>
              <a:buFont typeface="Wingdings" panose="05000000000000000000" pitchFamily="2" charset="2"/>
              <a:buChar char="§"/>
              <a:defRPr sz="2400" b="1"/>
            </a:lvl1pPr>
            <a:lvl2pPr marL="742950" indent="-285750">
              <a:buSzPct val="115000"/>
              <a:buFont typeface="Arial" panose="020B0604020202020204" pitchFamily="34" charset="0"/>
              <a:buChar char="•"/>
              <a:defRPr sz="2400" b="1"/>
            </a:lvl2pPr>
            <a:lvl3pPr marL="1143000" indent="-228600">
              <a:buSzPct val="125000"/>
              <a:buFont typeface="Calibri" panose="020F0502020204030204" pitchFamily="34" charset="0"/>
              <a:buChar char="◦"/>
              <a:defRPr sz="2400" b="1"/>
            </a:lvl3pPr>
            <a:lvl4pPr>
              <a:defRPr sz="2400" b="1"/>
            </a:lvl4pPr>
            <a:lvl5pPr>
              <a:buSzPct val="90000"/>
              <a:defRPr sz="24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EO BON Word Head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453336"/>
            <a:ext cx="3456384" cy="40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06_circles_lowre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525344"/>
            <a:ext cx="766231" cy="29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60432" y="6545237"/>
            <a:ext cx="648072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8D70F-A8DE-4B69-B9A5-A76FE70DFB5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76064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EO BON Word Head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453336"/>
            <a:ext cx="3456384" cy="40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06_circles_lowre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525344"/>
            <a:ext cx="766231" cy="29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60432" y="6545237"/>
            <a:ext cx="648072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8D70F-A8DE-4B69-B9A5-A76FE70DFB5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2348880"/>
            <a:ext cx="9144000" cy="576064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68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EO BON Word Head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453336"/>
            <a:ext cx="3456384" cy="40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06_circles_lowre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525344"/>
            <a:ext cx="766231" cy="29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60432" y="6545237"/>
            <a:ext cx="648072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8D70F-A8DE-4B69-B9A5-A76FE70DFB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31888"/>
          <a:stretch>
            <a:fillRect/>
          </a:stretch>
        </p:blipFill>
        <p:spPr bwMode="auto">
          <a:xfrm>
            <a:off x="2915816" y="0"/>
            <a:ext cx="62281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EO BON Word 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9771"/>
            <a:ext cx="46640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323528" y="3068960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3"/>
                </a:solidFill>
              </a:rPr>
              <a:t>Thank you</a:t>
            </a:r>
            <a:endParaRPr lang="en-GB" sz="4400" b="1" dirty="0">
              <a:solidFill>
                <a:schemeClr val="accent3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60432" y="6545237"/>
            <a:ext cx="648072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8D70F-A8DE-4B69-B9A5-A76FE70DFB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8D70F-A8DE-4B69-B9A5-A76FE70DFB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  <p:sldLayoutId id="2147483650" r:id="rId3"/>
    <p:sldLayoutId id="2147483652" r:id="rId4"/>
    <p:sldLayoutId id="2147483654" r:id="rId5"/>
    <p:sldLayoutId id="2147483682" r:id="rId6"/>
    <p:sldLayoutId id="2147483655" r:id="rId7"/>
    <p:sldLayoutId id="2147483674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Essential Variable Development Approaches:</a:t>
            </a:r>
            <a:r>
              <a:rPr lang="en-US" dirty="0" smtClean="0"/>
              <a:t> </a:t>
            </a:r>
            <a:r>
              <a:rPr lang="en-US" sz="3100" dirty="0" smtClean="0"/>
              <a:t>Some options based on GEO BON’s experience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645024"/>
            <a:ext cx="3888432" cy="1752600"/>
          </a:xfrm>
        </p:spPr>
        <p:txBody>
          <a:bodyPr>
            <a:noAutofit/>
          </a:bodyPr>
          <a:lstStyle/>
          <a:p>
            <a:r>
              <a:rPr lang="en-US" sz="2000" b="1" dirty="0" err="1" smtClean="0"/>
              <a:t>ConnectinGEO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EV</a:t>
            </a:r>
            <a:r>
              <a:rPr lang="en-US" sz="2000" b="1" dirty="0" smtClean="0"/>
              <a:t> Workshop</a:t>
            </a:r>
          </a:p>
          <a:p>
            <a:r>
              <a:rPr lang="en-US" sz="2000" b="1" dirty="0" smtClean="0"/>
              <a:t>Bari</a:t>
            </a:r>
            <a:r>
              <a:rPr lang="en-US" sz="2000" b="1" dirty="0"/>
              <a:t>, Italy</a:t>
            </a:r>
          </a:p>
          <a:p>
            <a:r>
              <a:rPr lang="en-US" sz="2000" b="1" dirty="0"/>
              <a:t>11-12 June </a:t>
            </a:r>
            <a:r>
              <a:rPr lang="en-US" sz="2000" b="1" dirty="0" smtClean="0"/>
              <a:t>2015</a:t>
            </a:r>
          </a:p>
          <a:p>
            <a:endParaRPr lang="en-US" sz="2000" b="1" dirty="0"/>
          </a:p>
          <a:p>
            <a:r>
              <a:rPr lang="en-US" sz="1600" b="1" dirty="0"/>
              <a:t>Gary Geller</a:t>
            </a:r>
          </a:p>
          <a:p>
            <a:r>
              <a:rPr lang="en-US" sz="1600" b="1" dirty="0"/>
              <a:t>GEO Secretariat</a:t>
            </a:r>
          </a:p>
        </p:txBody>
      </p:sp>
    </p:spTree>
    <p:extLst>
      <p:ext uri="{BB962C8B-B14F-4D97-AF65-F5344CB8AC3E}">
        <p14:creationId xmlns:p14="http://schemas.microsoft.com/office/powerpoint/2010/main" val="154675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“Call for EVs”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Facilitating organization puts out a call for proposals for EVs</a:t>
            </a:r>
          </a:p>
          <a:p>
            <a:r>
              <a:rPr lang="en-US" dirty="0" smtClean="0"/>
              <a:t>Proposers submit candidate </a:t>
            </a:r>
            <a:r>
              <a:rPr lang="en-US" dirty="0" err="1" smtClean="0"/>
              <a:t>EVs</a:t>
            </a:r>
            <a:endParaRPr lang="en-US" dirty="0" smtClean="0"/>
          </a:p>
          <a:p>
            <a:pPr lvl="1"/>
            <a:r>
              <a:rPr lang="en-US" dirty="0" smtClean="0"/>
              <a:t>Follow specific criteria they are given (</a:t>
            </a:r>
            <a:r>
              <a:rPr lang="en-US" dirty="0" err="1" smtClean="0"/>
              <a:t>eg</a:t>
            </a:r>
            <a:r>
              <a:rPr lang="en-US" dirty="0" smtClean="0"/>
              <a:t>, checklist)</a:t>
            </a:r>
          </a:p>
          <a:p>
            <a:r>
              <a:rPr lang="en-US" dirty="0" smtClean="0"/>
              <a:t>Review panel prioritizes them</a:t>
            </a:r>
          </a:p>
          <a:p>
            <a:r>
              <a:rPr lang="en-US" dirty="0" smtClean="0"/>
              <a:t>Threshold selected to separate Tier 1 and Tier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789040"/>
            <a:ext cx="3888432" cy="259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538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3) “Crowd Sourcing”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 any and all EV suggestions from experts and community</a:t>
            </a:r>
          </a:p>
          <a:p>
            <a:pPr lvl="1"/>
            <a:r>
              <a:rPr lang="en-US" dirty="0" smtClean="0"/>
              <a:t>Hopefully based on user needs</a:t>
            </a:r>
          </a:p>
          <a:p>
            <a:r>
              <a:rPr lang="en-US" dirty="0" smtClean="0"/>
              <a:t>Clean up list to adhere to criteria</a:t>
            </a:r>
          </a:p>
          <a:p>
            <a:r>
              <a:rPr lang="en-US" dirty="0" smtClean="0"/>
              <a:t>Use Survey Monkey to get community input</a:t>
            </a:r>
          </a:p>
          <a:p>
            <a:pPr lvl="1"/>
            <a:r>
              <a:rPr lang="en-US" dirty="0" smtClean="0"/>
              <a:t>Score each candidate based on criteria</a:t>
            </a:r>
          </a:p>
          <a:p>
            <a:r>
              <a:rPr lang="en-US" dirty="0" smtClean="0"/>
              <a:t>Scores used to create prioritized list</a:t>
            </a:r>
          </a:p>
          <a:p>
            <a:r>
              <a:rPr lang="en-US" dirty="0" smtClean="0"/>
              <a:t>Put into Tier 1 and Tier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t>11</a:t>
            </a:fld>
            <a:endParaRPr lang="en-US"/>
          </a:p>
        </p:txBody>
      </p:sp>
      <p:pic>
        <p:nvPicPr>
          <p:cNvPr id="6148" name="Picture 4" descr="http://ichef.bbci.co.uk/naturelibrary/images/ic/credit/640x395/p/pe/penguin/penguin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65104"/>
            <a:ext cx="3970397" cy="245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3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) “Two-Step Process”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64096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STEP 1: First cut</a:t>
            </a:r>
          </a:p>
          <a:p>
            <a:r>
              <a:rPr lang="en-US" dirty="0" smtClean="0"/>
              <a:t>Identify the users</a:t>
            </a:r>
          </a:p>
          <a:p>
            <a:r>
              <a:rPr lang="en-US" dirty="0" smtClean="0"/>
              <a:t>Identify specific set of user needs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, CBD document</a:t>
            </a:r>
          </a:p>
          <a:p>
            <a:r>
              <a:rPr lang="en-US" dirty="0" smtClean="0"/>
              <a:t>Identify the information needed to address those needs</a:t>
            </a:r>
          </a:p>
          <a:p>
            <a:r>
              <a:rPr lang="en-US" dirty="0" smtClean="0"/>
              <a:t>Identify </a:t>
            </a:r>
            <a:r>
              <a:rPr lang="en-US" dirty="0" err="1" smtClean="0"/>
              <a:t>EVs</a:t>
            </a:r>
            <a:endParaRPr lang="en-US" dirty="0" smtClean="0"/>
          </a:p>
          <a:p>
            <a:endParaRPr lang="en-US" sz="1100" dirty="0" smtClean="0"/>
          </a:p>
          <a:p>
            <a:pPr marL="0" indent="0">
              <a:buNone/>
            </a:pPr>
            <a:r>
              <a:rPr lang="en-US" dirty="0" smtClean="0"/>
              <a:t>STEP 2: Abstraction</a:t>
            </a:r>
          </a:p>
          <a:p>
            <a:r>
              <a:rPr lang="en-US" dirty="0" smtClean="0"/>
              <a:t>Back off one level in specificity</a:t>
            </a:r>
          </a:p>
          <a:p>
            <a:r>
              <a:rPr lang="en-US" dirty="0" smtClean="0"/>
              <a:t>Increase </a:t>
            </a:r>
            <a:r>
              <a:rPr lang="en-US" dirty="0"/>
              <a:t>applicability and </a:t>
            </a:r>
            <a:r>
              <a:rPr lang="en-US" dirty="0" smtClean="0"/>
              <a:t>flexibility</a:t>
            </a:r>
          </a:p>
          <a:p>
            <a:r>
              <a:rPr lang="en-US" dirty="0" smtClean="0"/>
              <a:t>Isolate EVs from changes in policy or specific requirements</a:t>
            </a:r>
          </a:p>
          <a:p>
            <a:r>
              <a:rPr lang="en-US" dirty="0" smtClean="0"/>
              <a:t>Make science people more comfortable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5) A Big Picture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 smtClean="0"/>
              <a:t>Develop EVs in conjunction with end user organization</a:t>
            </a:r>
          </a:p>
          <a:p>
            <a:pPr lvl="1"/>
            <a:r>
              <a:rPr lang="en-US" dirty="0" err="1" smtClean="0"/>
              <a:t>UNFCCC</a:t>
            </a:r>
            <a:r>
              <a:rPr lang="en-US" dirty="0" smtClean="0"/>
              <a:t>, </a:t>
            </a:r>
            <a:r>
              <a:rPr lang="en-US" dirty="0" err="1" smtClean="0"/>
              <a:t>CBD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Converge, get approval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End user org inserts </a:t>
            </a:r>
            <a:r>
              <a:rPr lang="en-US" dirty="0"/>
              <a:t>need for EVs </a:t>
            </a:r>
            <a:r>
              <a:rPr lang="en-US" dirty="0" smtClean="0"/>
              <a:t>in </a:t>
            </a:r>
            <a:r>
              <a:rPr lang="en-US" dirty="0"/>
              <a:t>formal documents</a:t>
            </a:r>
          </a:p>
          <a:p>
            <a:pPr lvl="1"/>
            <a:r>
              <a:rPr lang="en-US" dirty="0"/>
              <a:t>GEO can point to those docs in discussions with </a:t>
            </a:r>
            <a:r>
              <a:rPr lang="en-US" dirty="0" smtClean="0"/>
              <a:t>members</a:t>
            </a:r>
            <a:endParaRPr lang="en-US" sz="1200" dirty="0" smtClean="0"/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And</a:t>
            </a:r>
          </a:p>
          <a:p>
            <a:pPr lvl="1"/>
            <a:r>
              <a:rPr lang="en-US" dirty="0" smtClean="0"/>
              <a:t>Request that CEOS respond</a:t>
            </a:r>
          </a:p>
          <a:p>
            <a:pPr lvl="1"/>
            <a:r>
              <a:rPr lang="en-US" dirty="0"/>
              <a:t>Consider developing “Satellite Supplement”</a:t>
            </a:r>
          </a:p>
          <a:p>
            <a:pPr lvl="1"/>
            <a:r>
              <a:rPr lang="en-US" dirty="0" smtClean="0"/>
              <a:t>(GCOS did this, CEOS responded…)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934633" y="4070062"/>
            <a:ext cx="1206420" cy="352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4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GCOS</a:t>
            </a:r>
            <a:r>
              <a:rPr lang="en-US" dirty="0" smtClean="0"/>
              <a:t> Satellite Supplement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t>14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1182"/>
            <a:ext cx="4135525" cy="446449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07504" y="1412776"/>
            <a:ext cx="4622262" cy="4464498"/>
            <a:chOff x="280649" y="1628798"/>
            <a:chExt cx="4622262" cy="446449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284984"/>
              <a:ext cx="4579383" cy="28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80649" y="1628798"/>
              <a:ext cx="4579383" cy="44644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6966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</a:t>
            </a:r>
            <a:r>
              <a:rPr lang="en-US" dirty="0" err="1" smtClean="0"/>
              <a:t>GCOS</a:t>
            </a:r>
            <a:r>
              <a:rPr lang="en-US" dirty="0" smtClean="0"/>
              <a:t>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GCOS-82 (2003 Adequacy Report)</a:t>
            </a:r>
          </a:p>
          <a:p>
            <a:r>
              <a:rPr lang="en-US" dirty="0"/>
              <a:t>GCOS-92 (2004 Implementation Plan)</a:t>
            </a:r>
          </a:p>
          <a:p>
            <a:r>
              <a:rPr lang="en-US" dirty="0" err="1" smtClean="0"/>
              <a:t>GCOS</a:t>
            </a:r>
            <a:r>
              <a:rPr lang="en-US" dirty="0" smtClean="0"/>
              <a:t> 107 &amp; 154 (</a:t>
            </a:r>
            <a:r>
              <a:rPr lang="en-US" dirty="0"/>
              <a:t>2006 &amp; </a:t>
            </a:r>
            <a:r>
              <a:rPr lang="en-US" dirty="0" smtClean="0"/>
              <a:t>2011 “Satellite Supplements”)</a:t>
            </a:r>
          </a:p>
          <a:p>
            <a:r>
              <a:rPr lang="en-US" dirty="0" err="1"/>
              <a:t>GCOS</a:t>
            </a:r>
            <a:r>
              <a:rPr lang="en-US" dirty="0"/>
              <a:t> 138 (2010 Implementation Plan</a:t>
            </a:r>
            <a:r>
              <a:rPr lang="en-US" dirty="0" smtClean="0"/>
              <a:t>)</a:t>
            </a:r>
          </a:p>
          <a:p>
            <a:r>
              <a:rPr lang="en-US" dirty="0" err="1"/>
              <a:t>GCOS</a:t>
            </a:r>
            <a:r>
              <a:rPr lang="en-US" dirty="0"/>
              <a:t> </a:t>
            </a:r>
            <a:r>
              <a:rPr lang="en-US" dirty="0" smtClean="0"/>
              <a:t>SC-XIX, Doc</a:t>
            </a:r>
            <a:r>
              <a:rPr lang="en-US" dirty="0"/>
              <a:t>. 10.1 </a:t>
            </a:r>
            <a:r>
              <a:rPr lang="en-US" dirty="0" smtClean="0"/>
              <a:t>(2011-08-30; 1 page history)</a:t>
            </a:r>
          </a:p>
          <a:p>
            <a:r>
              <a:rPr lang="en-US" dirty="0" err="1" smtClean="0"/>
              <a:t>Bojinski</a:t>
            </a:r>
            <a:r>
              <a:rPr lang="en-US" dirty="0" smtClean="0"/>
              <a:t> et al 2014. The Concept of Essential…BAMS September </a:t>
            </a:r>
            <a:endParaRPr lang="en-US" dirty="0"/>
          </a:p>
          <a:p>
            <a:r>
              <a:rPr lang="en-US" dirty="0" err="1" smtClean="0"/>
              <a:t>GCOS</a:t>
            </a:r>
            <a:r>
              <a:rPr lang="en-US" dirty="0" smtClean="0"/>
              <a:t> Climate Monitoring Principles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 </a:t>
            </a:r>
            <a:r>
              <a:rPr lang="en-US" dirty="0" err="1" smtClean="0"/>
              <a:t>BON’s</a:t>
            </a:r>
            <a:r>
              <a:rPr lang="en-US" dirty="0" smtClean="0"/>
              <a:t> Biggest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Defining scope</a:t>
            </a:r>
          </a:p>
          <a:p>
            <a:pPr lvl="1"/>
            <a:r>
              <a:rPr lang="en-US" dirty="0" smtClean="0"/>
              <a:t>Users</a:t>
            </a:r>
          </a:p>
          <a:p>
            <a:pPr lvl="1"/>
            <a:r>
              <a:rPr lang="en-US" dirty="0" smtClean="0"/>
              <a:t>EBV definition (</a:t>
            </a:r>
            <a:r>
              <a:rPr lang="en-US" dirty="0" err="1" smtClean="0"/>
              <a:t>eg</a:t>
            </a:r>
            <a:r>
              <a:rPr lang="en-US" dirty="0" smtClean="0"/>
              <a:t>, always “state” variables?)</a:t>
            </a:r>
            <a:endParaRPr lang="en-US" dirty="0"/>
          </a:p>
          <a:p>
            <a:r>
              <a:rPr lang="en-US" dirty="0" smtClean="0"/>
              <a:t>Prioritization (</a:t>
            </a:r>
            <a:r>
              <a:rPr lang="en-US" dirty="0" err="1" smtClean="0"/>
              <a:t>eg</a:t>
            </a:r>
            <a:r>
              <a:rPr lang="en-US" dirty="0" smtClean="0"/>
              <a:t>, checklist criteria)</a:t>
            </a:r>
            <a:endParaRPr lang="en-US" dirty="0"/>
          </a:p>
          <a:p>
            <a:r>
              <a:rPr lang="en-US" dirty="0" smtClean="0"/>
              <a:t>What approach to use</a:t>
            </a:r>
          </a:p>
          <a:p>
            <a:r>
              <a:rPr lang="en-US" dirty="0" smtClean="0"/>
              <a:t>Community buy-in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0323" y="3645024"/>
            <a:ext cx="3459869" cy="276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34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Much to 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t>17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247" y="652463"/>
            <a:ext cx="4831233" cy="619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53827" y="941784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Initial workshop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28908" y="1700808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Basic Concepts &amp;</a:t>
            </a:r>
          </a:p>
          <a:p>
            <a:pPr algn="ctr"/>
            <a:r>
              <a:rPr lang="en-US" b="1" dirty="0" smtClean="0"/>
              <a:t>Candidate </a:t>
            </a:r>
            <a:r>
              <a:rPr lang="en-US" b="1" dirty="0" err="1" smtClean="0"/>
              <a:t>EBVs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69843" y="269962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Science, 2013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13971" y="341970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Quiescent period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05937" y="4139788"/>
            <a:ext cx="221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[</a:t>
            </a:r>
            <a:r>
              <a:rPr lang="en-US" b="1" dirty="0" err="1" smtClean="0"/>
              <a:t>EBV</a:t>
            </a:r>
            <a:r>
              <a:rPr lang="en-US" b="1" dirty="0" smtClean="0"/>
              <a:t> White Paper]</a:t>
            </a:r>
            <a:endParaRPr lang="en-US" b="1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403648" y="1311116"/>
            <a:ext cx="0" cy="461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403648" y="2319228"/>
            <a:ext cx="0" cy="461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403648" y="3039308"/>
            <a:ext cx="0" cy="461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403648" y="3759388"/>
            <a:ext cx="0" cy="461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096883" y="931654"/>
            <a:ext cx="1535502" cy="86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1403648" y="5373216"/>
            <a:ext cx="7719" cy="6480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407508" y="6021288"/>
            <a:ext cx="16523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59832" y="905774"/>
            <a:ext cx="19798" cy="5115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7612" y="5003884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[Call for Participation]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403648" y="4509120"/>
            <a:ext cx="0" cy="461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61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More To Do: operationalization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8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Possibility of Splintering…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EBV concept has appeal to many groups</a:t>
            </a:r>
          </a:p>
          <a:p>
            <a:r>
              <a:rPr lang="en-US" dirty="0" smtClean="0"/>
              <a:t>Little to stop groups from going off on their own</a:t>
            </a:r>
          </a:p>
          <a:p>
            <a:endParaRPr lang="en-US" dirty="0"/>
          </a:p>
          <a:p>
            <a:r>
              <a:rPr lang="en-US" dirty="0" smtClean="0"/>
              <a:t>Possible</a:t>
            </a:r>
          </a:p>
          <a:p>
            <a:r>
              <a:rPr lang="en-US" dirty="0" smtClean="0"/>
              <a:t>Would it be bad?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t>19</a:t>
            </a:fld>
            <a:endParaRPr lang="en-US"/>
          </a:p>
        </p:txBody>
      </p:sp>
      <p:pic>
        <p:nvPicPr>
          <p:cNvPr id="4098" name="Picture 2" descr="http://blog.codinghorror.com/content/images/uploads/2008/05/6a0120a85dcdae970b0128776ff7c3970c-p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692" y="2780928"/>
            <a:ext cx="5119930" cy="368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38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variables that </a:t>
            </a:r>
          </a:p>
          <a:p>
            <a:pPr lvl="1"/>
            <a:r>
              <a:rPr lang="en-US" dirty="0" smtClean="0"/>
              <a:t>Reflect the most important items to observe</a:t>
            </a:r>
          </a:p>
          <a:p>
            <a:pPr lvl="1"/>
            <a:r>
              <a:rPr lang="en-US" dirty="0" smtClean="0"/>
              <a:t>Provide guidance to the observation system</a:t>
            </a:r>
          </a:p>
          <a:p>
            <a:pPr lvl="1"/>
            <a:r>
              <a:rPr lang="en-US" dirty="0" smtClean="0"/>
              <a:t>Respond to user needs</a:t>
            </a:r>
          </a:p>
          <a:p>
            <a:pPr lvl="1"/>
            <a:r>
              <a:rPr lang="en-US" dirty="0" smtClean="0"/>
              <a:t>Lie between raw observations and user needs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Some significant obstacles</a:t>
            </a:r>
          </a:p>
          <a:p>
            <a:pPr lvl="1"/>
            <a:r>
              <a:rPr lang="en-US" dirty="0" smtClean="0"/>
              <a:t>Diverse users and user needs</a:t>
            </a:r>
          </a:p>
          <a:p>
            <a:pPr lvl="1"/>
            <a:r>
              <a:rPr lang="en-US" dirty="0" smtClean="0"/>
              <a:t>Heterogeneity (</a:t>
            </a:r>
            <a:r>
              <a:rPr lang="en-US" dirty="0" err="1" smtClean="0"/>
              <a:t>eg</a:t>
            </a:r>
            <a:r>
              <a:rPr lang="en-US" dirty="0" smtClean="0"/>
              <a:t>, for in situ data)</a:t>
            </a:r>
          </a:p>
          <a:p>
            <a:pPr lvl="1"/>
            <a:r>
              <a:rPr lang="en-US" dirty="0" smtClean="0"/>
              <a:t>Tension between science and applications</a:t>
            </a:r>
          </a:p>
          <a:p>
            <a:pPr lvl="1"/>
            <a:r>
              <a:rPr lang="en-US" dirty="0" smtClean="0"/>
              <a:t>“Pet” issues and variables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0968"/>
            <a:ext cx="6749729" cy="648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506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4734607" cy="5688632"/>
          </a:xfrm>
        </p:spPr>
        <p:txBody>
          <a:bodyPr/>
          <a:lstStyle/>
          <a:p>
            <a:r>
              <a:rPr lang="en-US" dirty="0" smtClean="0"/>
              <a:t>Tier 1 and Tier 2</a:t>
            </a:r>
          </a:p>
          <a:p>
            <a:r>
              <a:rPr lang="en-US" dirty="0" smtClean="0"/>
              <a:t>Curation</a:t>
            </a:r>
          </a:p>
          <a:p>
            <a:r>
              <a:rPr lang="en-US" dirty="0" smtClean="0"/>
              <a:t>Criteria are important</a:t>
            </a:r>
            <a:endParaRPr lang="en-US" dirty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Well-defined scope makes </a:t>
            </a:r>
            <a:r>
              <a:rPr lang="en-US" dirty="0" err="1" smtClean="0"/>
              <a:t>everyones</a:t>
            </a:r>
            <a:r>
              <a:rPr lang="en-US" dirty="0" smtClean="0"/>
              <a:t> lives easier </a:t>
            </a:r>
          </a:p>
          <a:p>
            <a:r>
              <a:rPr lang="en-US" dirty="0" smtClean="0"/>
              <a:t>If the essential questions are defined the essential variables will be easy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t>20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724128" y="1234244"/>
            <a:ext cx="3242681" cy="2376264"/>
            <a:chOff x="3404576" y="1424924"/>
            <a:chExt cx="2656747" cy="1949034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404576" y="1424924"/>
              <a:ext cx="1304807" cy="203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421220" y="1689178"/>
              <a:ext cx="1304807" cy="1048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860032" y="2127057"/>
              <a:ext cx="1201291" cy="698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860032" y="2878682"/>
              <a:ext cx="1200669" cy="49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741267" y="2971255"/>
              <a:ext cx="631423" cy="14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633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Wrapup</a:t>
            </a:r>
            <a:r>
              <a:rPr lang="en-US" dirty="0" smtClean="0"/>
              <a:t>: Lessons Learned (so far…)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the </a:t>
            </a:r>
            <a:r>
              <a:rPr lang="en-US" dirty="0" err="1"/>
              <a:t>GCOS</a:t>
            </a:r>
            <a:r>
              <a:rPr lang="en-US" dirty="0"/>
              <a:t> experience with </a:t>
            </a:r>
            <a:r>
              <a:rPr lang="en-US" dirty="0" err="1"/>
              <a:t>ECVs</a:t>
            </a:r>
            <a:endParaRPr lang="en-US" dirty="0"/>
          </a:p>
          <a:p>
            <a:r>
              <a:rPr lang="en-US" dirty="0" smtClean="0"/>
              <a:t>Best approach is not obvious</a:t>
            </a:r>
          </a:p>
          <a:p>
            <a:r>
              <a:rPr lang="en-US" dirty="0"/>
              <a:t>Need good leadership</a:t>
            </a:r>
          </a:p>
          <a:p>
            <a:r>
              <a:rPr lang="en-US" dirty="0" smtClean="0"/>
              <a:t>Well-defined scope is essential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3140968"/>
            <a:ext cx="3240360" cy="334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381000"/>
            <a:ext cx="9859517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8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Needed for Success?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“Good” EVs</a:t>
            </a:r>
          </a:p>
          <a:p>
            <a:r>
              <a:rPr lang="en-US" dirty="0" smtClean="0"/>
              <a:t>Appropriately prioritized</a:t>
            </a:r>
          </a:p>
          <a:p>
            <a:r>
              <a:rPr lang="en-US" dirty="0" smtClean="0"/>
              <a:t>Strong, broad community buy-in</a:t>
            </a:r>
          </a:p>
          <a:p>
            <a:r>
              <a:rPr lang="en-US" dirty="0"/>
              <a:t>Implementation plan (development &amp; operationalization)</a:t>
            </a:r>
          </a:p>
          <a:p>
            <a:r>
              <a:rPr lang="en-US" dirty="0" smtClean="0"/>
              <a:t>Confirmation </a:t>
            </a:r>
            <a:r>
              <a:rPr lang="en-US" dirty="0" smtClean="0"/>
              <a:t>of do-ability</a:t>
            </a:r>
          </a:p>
          <a:p>
            <a:endParaRPr lang="en-US" sz="12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3649883"/>
            <a:ext cx="4176464" cy="280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Should EVs Be Evaluated/Prioritized?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200" dirty="0"/>
          </a:p>
          <a:p>
            <a:r>
              <a:rPr lang="en-US" dirty="0" smtClean="0"/>
              <a:t>GCOS prioritization criteria</a:t>
            </a:r>
          </a:p>
          <a:p>
            <a:pPr lvl="1"/>
            <a:r>
              <a:rPr lang="en-US" dirty="0" smtClean="0"/>
              <a:t>Relevance (how important is it)</a:t>
            </a:r>
          </a:p>
          <a:p>
            <a:pPr lvl="1"/>
            <a:r>
              <a:rPr lang="en-US" dirty="0" smtClean="0"/>
              <a:t>Technical feasibility (can it be done)</a:t>
            </a:r>
          </a:p>
          <a:p>
            <a:pPr lvl="1"/>
            <a:r>
              <a:rPr lang="en-US" dirty="0" smtClean="0"/>
              <a:t>Cost effectiveness (is it affordable)</a:t>
            </a:r>
          </a:p>
          <a:p>
            <a:pPr lvl="1"/>
            <a:endParaRPr lang="en-US" sz="1200" dirty="0" smtClean="0"/>
          </a:p>
          <a:p>
            <a:endParaRPr lang="en-US" dirty="0"/>
          </a:p>
          <a:p>
            <a:r>
              <a:rPr lang="en-US" dirty="0" smtClean="0"/>
              <a:t>Readiness also important</a:t>
            </a:r>
          </a:p>
          <a:p>
            <a:pPr lvl="1"/>
            <a:r>
              <a:rPr lang="en-US" dirty="0" smtClean="0"/>
              <a:t>Algorithms, data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8" descr="File:Sacred kingfisher nov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060848"/>
            <a:ext cx="1947912" cy="292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99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Approach Alternatives</a:t>
            </a:r>
            <a:endParaRPr lang="en-US" dirty="0"/>
          </a:p>
        </p:txBody>
      </p:sp>
      <p:pic>
        <p:nvPicPr>
          <p:cNvPr id="4" name="Picture 15" descr="http://upload.wikimedia.org/wikipedia/commons/thumb/c/cd/Amanita_muscaria_01.JPG/1024px-Amanita_muscaria_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1720" y="3645024"/>
            <a:ext cx="5068327" cy="267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73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0) Initial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SzPct val="120000"/>
              <a:buFont typeface="Wingdings" panose="05000000000000000000" pitchFamily="2" charset="2"/>
              <a:buChar char="§"/>
            </a:pPr>
            <a:r>
              <a:rPr lang="en-US" dirty="0"/>
              <a:t>All alternatives could start with </a:t>
            </a:r>
            <a:r>
              <a:rPr lang="en-US" dirty="0" smtClean="0"/>
              <a:t>this</a:t>
            </a:r>
          </a:p>
          <a:p>
            <a:pPr marL="342900" lvl="1" indent="-342900">
              <a:buSzPct val="120000"/>
              <a:buFont typeface="Wingdings" panose="05000000000000000000" pitchFamily="2" charset="2"/>
              <a:buChar char="§"/>
            </a:pPr>
            <a:endParaRPr lang="en-US" sz="1200" dirty="0"/>
          </a:p>
          <a:p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Start the process</a:t>
            </a:r>
          </a:p>
          <a:p>
            <a:pPr lvl="1"/>
            <a:r>
              <a:rPr lang="en-US" dirty="0" smtClean="0"/>
              <a:t>Establish some basic ideas</a:t>
            </a:r>
          </a:p>
          <a:p>
            <a:pPr lvl="1"/>
            <a:endParaRPr lang="en-US" sz="1200" dirty="0"/>
          </a:p>
          <a:p>
            <a:r>
              <a:rPr lang="en-US" dirty="0" smtClean="0"/>
              <a:t>Objectives and outcomes</a:t>
            </a:r>
          </a:p>
          <a:p>
            <a:pPr lvl="1"/>
            <a:r>
              <a:rPr lang="en-US" dirty="0" smtClean="0"/>
              <a:t>Confirm interest and benefits</a:t>
            </a:r>
          </a:p>
          <a:p>
            <a:pPr lvl="1"/>
            <a:r>
              <a:rPr lang="en-US" dirty="0" smtClean="0"/>
              <a:t>Identify users and user needs</a:t>
            </a:r>
          </a:p>
          <a:p>
            <a:pPr lvl="1"/>
            <a:r>
              <a:rPr lang="en-US" dirty="0"/>
              <a:t>Agree on EV definition</a:t>
            </a:r>
          </a:p>
          <a:p>
            <a:pPr lvl="1"/>
            <a:r>
              <a:rPr lang="en-US" dirty="0" smtClean="0"/>
              <a:t>Agree on scope</a:t>
            </a:r>
          </a:p>
          <a:p>
            <a:pPr lvl="1"/>
            <a:r>
              <a:rPr lang="en-US" dirty="0" smtClean="0"/>
              <a:t>Agree on path forward</a:t>
            </a:r>
          </a:p>
          <a:p>
            <a:pPr lvl="1"/>
            <a:r>
              <a:rPr lang="en-US" dirty="0" smtClean="0"/>
              <a:t>Explore or agree on Classes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2170763"/>
            <a:ext cx="2376264" cy="310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3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Current GEO BON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t>7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247" y="652463"/>
            <a:ext cx="4831233" cy="619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53827" y="941784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Initial workshop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28908" y="1700808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Basic Concepts &amp;</a:t>
            </a:r>
          </a:p>
          <a:p>
            <a:pPr algn="ctr"/>
            <a:r>
              <a:rPr lang="en-US" b="1" dirty="0" smtClean="0"/>
              <a:t>Candidate </a:t>
            </a:r>
            <a:r>
              <a:rPr lang="en-US" b="1" dirty="0" err="1" smtClean="0"/>
              <a:t>EBVs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69843" y="269962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Science, 2013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13971" y="341970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Quiescent period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05937" y="4139788"/>
            <a:ext cx="221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[</a:t>
            </a:r>
            <a:r>
              <a:rPr lang="en-US" b="1" dirty="0" err="1" smtClean="0"/>
              <a:t>EBV</a:t>
            </a:r>
            <a:r>
              <a:rPr lang="en-US" b="1" dirty="0" smtClean="0"/>
              <a:t> White Paper]</a:t>
            </a:r>
            <a:endParaRPr lang="en-US" b="1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403648" y="1311116"/>
            <a:ext cx="0" cy="461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403648" y="2319228"/>
            <a:ext cx="0" cy="461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403648" y="3039308"/>
            <a:ext cx="0" cy="461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403648" y="3759388"/>
            <a:ext cx="0" cy="461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096883" y="931654"/>
            <a:ext cx="1535502" cy="86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1403648" y="5373216"/>
            <a:ext cx="7719" cy="6480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407508" y="6021288"/>
            <a:ext cx="16523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59832" y="905774"/>
            <a:ext cx="19798" cy="5115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7612" y="5003884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[Call for Participation]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403648" y="4509120"/>
            <a:ext cx="0" cy="461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81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Current GEO BON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Utilizes an online development framework</a:t>
            </a:r>
          </a:p>
          <a:p>
            <a:pPr lvl="1"/>
            <a:r>
              <a:rPr lang="en-US" dirty="0" smtClean="0"/>
              <a:t>Each EBV proposer gets their own page</a:t>
            </a:r>
          </a:p>
          <a:p>
            <a:pPr lvl="1"/>
            <a:r>
              <a:rPr lang="en-US" dirty="0" smtClean="0"/>
              <a:t>EBV information is shown there</a:t>
            </a:r>
          </a:p>
          <a:p>
            <a:pPr lvl="1"/>
            <a:r>
              <a:rPr lang="en-US" dirty="0" smtClean="0"/>
              <a:t>Others can comment</a:t>
            </a:r>
          </a:p>
          <a:p>
            <a:r>
              <a:rPr lang="en-US" dirty="0" smtClean="0"/>
              <a:t>Developers guided by a checklist</a:t>
            </a:r>
          </a:p>
          <a:p>
            <a:pPr lvl="1"/>
            <a:r>
              <a:rPr lang="en-US" dirty="0" smtClean="0"/>
              <a:t>Lists each EBV aspect they must address</a:t>
            </a:r>
          </a:p>
          <a:p>
            <a:r>
              <a:rPr lang="en-US" dirty="0" smtClean="0"/>
              <a:t>When checklist completed</a:t>
            </a:r>
          </a:p>
          <a:p>
            <a:pPr lvl="1"/>
            <a:r>
              <a:rPr lang="en-US" dirty="0" smtClean="0"/>
              <a:t>Verified by GEO BON</a:t>
            </a:r>
          </a:p>
          <a:p>
            <a:pPr lvl="1"/>
            <a:r>
              <a:rPr lang="en-US" dirty="0" smtClean="0"/>
              <a:t>Given go-ahead to develop MS</a:t>
            </a:r>
          </a:p>
          <a:p>
            <a:pPr lvl="1"/>
            <a:r>
              <a:rPr lang="en-US" dirty="0" smtClean="0"/>
              <a:t>Submit to peer-reviewed journal</a:t>
            </a:r>
          </a:p>
          <a:p>
            <a:pPr lvl="2"/>
            <a:r>
              <a:rPr lang="en-US" dirty="0" smtClean="0"/>
              <a:t>Virtual special issue on EBVs</a:t>
            </a:r>
          </a:p>
          <a:p>
            <a:pPr lvl="1"/>
            <a:r>
              <a:rPr lang="en-US" dirty="0" smtClean="0"/>
              <a:t>If accepted—becomes an “official” EBV</a:t>
            </a:r>
          </a:p>
          <a:p>
            <a:r>
              <a:rPr lang="en-US" dirty="0" smtClean="0"/>
              <a:t>Publishing is one level of community endorsement</a:t>
            </a:r>
          </a:p>
          <a:p>
            <a:r>
              <a:rPr lang="en-US" dirty="0" smtClean="0"/>
              <a:t>Additional comments/issues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5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EBV Developer Checklist (draft)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t>9</a:t>
            </a:fld>
            <a:endParaRPr lang="en-US"/>
          </a:p>
        </p:txBody>
      </p:sp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9083"/>
            <a:ext cx="4709383" cy="73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" y="1558095"/>
            <a:ext cx="4709383" cy="378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230" y="2348880"/>
            <a:ext cx="4335769" cy="252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5724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8915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474" y="5025797"/>
            <a:ext cx="4333526" cy="17875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608712" y="872337"/>
            <a:ext cx="2903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Something like this is </a:t>
            </a:r>
          </a:p>
          <a:p>
            <a:pPr algn="ctr"/>
            <a:r>
              <a:rPr lang="en-US" b="1" dirty="0"/>
              <a:t>u</a:t>
            </a:r>
            <a:r>
              <a:rPr lang="en-US" b="1" dirty="0" smtClean="0"/>
              <a:t>seful for all alternatives</a:t>
            </a:r>
            <a:endParaRPr lang="en-US" b="1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776502"/>
            <a:ext cx="2278973" cy="53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48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 BON Wokshop SSBTA Scholes">
  <a:themeElements>
    <a:clrScheme name="GEO Brand Colours">
      <a:dk1>
        <a:sysClr val="windowText" lastClr="000000"/>
      </a:dk1>
      <a:lt1>
        <a:srgbClr val="FFFFFF"/>
      </a:lt1>
      <a:dk2>
        <a:srgbClr val="005FAA"/>
      </a:dk2>
      <a:lt2>
        <a:srgbClr val="EEECE1"/>
      </a:lt2>
      <a:accent1>
        <a:srgbClr val="6EAAB4"/>
      </a:accent1>
      <a:accent2>
        <a:srgbClr val="008C7D"/>
      </a:accent2>
      <a:accent3>
        <a:srgbClr val="005FAA"/>
      </a:accent3>
      <a:accent4>
        <a:srgbClr val="8064A2"/>
      </a:accent4>
      <a:accent5>
        <a:srgbClr val="6EAAB4"/>
      </a:accent5>
      <a:accent6>
        <a:srgbClr val="F79646"/>
      </a:accent6>
      <a:hlink>
        <a:srgbClr val="005FAA"/>
      </a:hlink>
      <a:folHlink>
        <a:srgbClr val="008C7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 BON Wokshop SSBTA Scholes</Template>
  <TotalTime>5915</TotalTime>
  <Words>771</Words>
  <Application>Microsoft Office PowerPoint</Application>
  <PresentationFormat>On-screen Show (4:3)</PresentationFormat>
  <Paragraphs>181</Paragraphs>
  <Slides>23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GEO BON Wokshop SSBTA Scholes</vt:lpstr>
      <vt:lpstr>Essential Variable Development Approaches: Some options based on GEO BON’s experience</vt:lpstr>
      <vt:lpstr>Our Challenge</vt:lpstr>
      <vt:lpstr>What Is Needed for Success?</vt:lpstr>
      <vt:lpstr>How Should EVs Be Evaluated/Prioritized?</vt:lpstr>
      <vt:lpstr>Some Approach Alternatives</vt:lpstr>
      <vt:lpstr>0) Initial Workshop</vt:lpstr>
      <vt:lpstr>1) Current GEO BON Approach</vt:lpstr>
      <vt:lpstr>1) Current GEO BON Approach</vt:lpstr>
      <vt:lpstr>EBV Developer Checklist (draft)</vt:lpstr>
      <vt:lpstr>2) “Call for EVs” Approach</vt:lpstr>
      <vt:lpstr>3) “Crowd Sourcing” Approach</vt:lpstr>
      <vt:lpstr>4) “Two-Step Process”</vt:lpstr>
      <vt:lpstr>5) A Big Picture Perspective</vt:lpstr>
      <vt:lpstr>GCOS Satellite Supplement</vt:lpstr>
      <vt:lpstr>Useful GCOS Documents</vt:lpstr>
      <vt:lpstr>GEO BON’s Biggest Challenges</vt:lpstr>
      <vt:lpstr>Still Much to Do</vt:lpstr>
      <vt:lpstr>And More To Do: operationalization</vt:lpstr>
      <vt:lpstr>The Possibility of Splintering…</vt:lpstr>
      <vt:lpstr>Additional Thoughts</vt:lpstr>
      <vt:lpstr>Wrapup: Lessons Learned (so far…)</vt:lpstr>
      <vt:lpstr>PowerPoint Presentation</vt:lpstr>
      <vt:lpstr>PowerPoint Presentation</vt:lpstr>
    </vt:vector>
  </TitlesOfParts>
  <Company>Environment Canada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and technical objectives Expert workshop on enhancing biodiversity data and observing systems in  support of the implementation of the Strategic Plan for Biodiversity 2011-2020</dc:title>
  <dc:creator>GNG</dc:creator>
  <cp:lastModifiedBy>Gary Geller</cp:lastModifiedBy>
  <cp:revision>547</cp:revision>
  <cp:lastPrinted>2014-11-13T15:52:26Z</cp:lastPrinted>
  <dcterms:created xsi:type="dcterms:W3CDTF">2013-10-09T07:02:22Z</dcterms:created>
  <dcterms:modified xsi:type="dcterms:W3CDTF">2015-06-12T06:02:34Z</dcterms:modified>
</cp:coreProperties>
</file>